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  <p:sldMasterId id="2147483937" r:id="rId2"/>
  </p:sldMasterIdLst>
  <p:notesMasterIdLst>
    <p:notesMasterId r:id="rId20"/>
  </p:notesMasterIdLst>
  <p:handoutMasterIdLst>
    <p:handoutMasterId r:id="rId21"/>
  </p:handoutMasterIdLst>
  <p:sldIdLst>
    <p:sldId id="2028" r:id="rId3"/>
    <p:sldId id="2057" r:id="rId4"/>
    <p:sldId id="2055" r:id="rId5"/>
    <p:sldId id="2053" r:id="rId6"/>
    <p:sldId id="2056" r:id="rId7"/>
    <p:sldId id="2001" r:id="rId8"/>
    <p:sldId id="2029" r:id="rId9"/>
    <p:sldId id="2030" r:id="rId10"/>
    <p:sldId id="2050" r:id="rId11"/>
    <p:sldId id="2032" r:id="rId12"/>
    <p:sldId id="2033" r:id="rId13"/>
    <p:sldId id="2034" r:id="rId14"/>
    <p:sldId id="2035" r:id="rId15"/>
    <p:sldId id="2036" r:id="rId16"/>
    <p:sldId id="2049" r:id="rId17"/>
    <p:sldId id="2037" r:id="rId18"/>
    <p:sldId id="20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7E7"/>
    <a:srgbClr val="2F5597"/>
    <a:srgbClr val="41719C"/>
    <a:srgbClr val="40B1F1"/>
    <a:srgbClr val="EAEFF7"/>
    <a:srgbClr val="D2DEEF"/>
    <a:srgbClr val="6CB644"/>
    <a:srgbClr val="E6F3FF"/>
    <a:srgbClr val="A02169"/>
    <a:srgbClr val="54A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7" autoAdjust="0"/>
    <p:restoredTop sz="95245" autoAdjust="0"/>
  </p:normalViewPr>
  <p:slideViewPr>
    <p:cSldViewPr snapToGrid="0" snapToObjects="1">
      <p:cViewPr varScale="1">
        <p:scale>
          <a:sx n="79" d="100"/>
          <a:sy n="79" d="100"/>
        </p:scale>
        <p:origin x="1338" y="84"/>
      </p:cViewPr>
      <p:guideLst>
        <p:guide orient="horz" pos="432"/>
        <p:guide pos="288"/>
      </p:guideLst>
    </p:cSldViewPr>
  </p:slideViewPr>
  <p:outlineViewPr>
    <p:cViewPr>
      <p:scale>
        <a:sx n="33" d="100"/>
        <a:sy n="33" d="100"/>
      </p:scale>
      <p:origin x="0" y="-447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547AA-AED9-924F-8447-FCE78F160D5B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BA4B3-5C5E-E445-83F3-EBB4F711F5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74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8A212-18B1-B54D-B084-7CF04055C544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4B505-B2C7-7D4B-87D0-A1FC248D69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66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7F9E7-9ADE-4967-AE79-0C791B4BBF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21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7F9E7-9ADE-4967-AE79-0C791B4BBF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34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7F9E7-9ADE-4967-AE79-0C791B4BBF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81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7F9E7-9ADE-4967-AE79-0C791B4BBF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508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67BAC-68F9-43A0-880A-15B6472378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59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7F9E7-9ADE-4967-AE79-0C791B4BBF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79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7F9E7-9ADE-4967-AE79-0C791B4BBF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66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5BA6-FE2B-9E4D-8EA0-D33FB0A55D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4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6F082-275F-7D40-B248-E6B267A4E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058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baseline="0" dirty="0">
              <a:solidFill>
                <a:srgbClr val="000000"/>
              </a:solidFill>
              <a:latin typeface="Helv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67BAC-68F9-43A0-880A-15B6472378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48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6F082-275F-7D40-B248-E6B267A4E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66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67BAC-68F9-43A0-880A-15B6472378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26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15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15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15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15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C37D7-2136-49E6-8867-42F1FBA4906F}" type="slidenum">
              <a:rPr kumimoji="0" lang="es-ES_trad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05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_Section devider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91592"/>
            <a:ext cx="7613652" cy="5566410"/>
          </a:xfrm>
          <a:solidFill>
            <a:schemeClr val="accent2"/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6096000" cy="3429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5285" y="3851909"/>
            <a:ext cx="5310715" cy="129349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80000"/>
              </a:lnSpc>
              <a:buNone/>
              <a:defRPr sz="5200" b="1" baseline="0">
                <a:solidFill>
                  <a:schemeClr val="bg1"/>
                </a:solidFill>
                <a:latin typeface="+mj-lt"/>
              </a:defRPr>
            </a:lvl1pPr>
            <a:lvl2pPr marL="60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header </a:t>
            </a:r>
            <a:br>
              <a:rPr lang="en-US" dirty="0"/>
            </a:br>
            <a:r>
              <a:rPr lang="en-US" dirty="0"/>
              <a:t>with pattern</a:t>
            </a:r>
            <a:endParaRPr lang="en-GB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063567" y="6427472"/>
            <a:ext cx="2844800" cy="430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A2DF15-5071-454C-8687-89BB3304C35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612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ne column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3025" y="365760"/>
            <a:ext cx="10855537" cy="64017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83025" y="1828801"/>
            <a:ext cx="10855537" cy="422148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1200"/>
              </a:spcBef>
              <a:defRPr sz="1867"/>
            </a:lvl1pPr>
            <a:lvl2pPr marL="609560" indent="-304780" algn="l">
              <a:defRPr sz="1867"/>
            </a:lvl2pPr>
            <a:lvl3pPr marL="914340" indent="-304780" algn="l">
              <a:defRPr sz="1867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1165192" y="6460832"/>
            <a:ext cx="346570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en-US" sz="1067" smtClean="0">
                <a:solidFill>
                  <a:srgbClr val="7F7F7F"/>
                </a:solidFill>
              </a:rPr>
              <a:pPr/>
              <a:t>‹#›</a:t>
            </a:fld>
            <a:endParaRPr lang="en-US" sz="140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8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Title Slide_Blue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85284" y="1291592"/>
            <a:ext cx="10621433" cy="2992756"/>
          </a:xfrm>
        </p:spPr>
        <p:txBody>
          <a:bodyPr tIns="36000">
            <a:noAutofit/>
          </a:bodyPr>
          <a:lstStyle>
            <a:lvl1pPr marL="0" marR="0" indent="0" algn="l" defTabSz="121918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9600" b="1" baseline="0" smtClean="0">
                <a:solidFill>
                  <a:schemeClr val="bg1"/>
                </a:solidFill>
                <a:latin typeface="+mj-lt"/>
                <a:cs typeface="RTABeta" pitchFamily="2" charset="-78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– three</a:t>
            </a:r>
            <a:br>
              <a:rPr lang="en-US" dirty="0"/>
            </a:br>
            <a:r>
              <a:rPr lang="en-US" dirty="0"/>
              <a:t>lines for text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5284" y="5138092"/>
            <a:ext cx="10621433" cy="43243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733" b="1">
                <a:solidFill>
                  <a:schemeClr val="bg1"/>
                </a:solidFill>
                <a:latin typeface="+mj-lt"/>
              </a:defRPr>
            </a:lvl1pPr>
            <a:lvl2pPr marL="60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85284" y="5998848"/>
            <a:ext cx="10621433" cy="428624"/>
          </a:xfrm>
        </p:spPr>
        <p:txBody>
          <a:bodyPr lIns="0" tIns="0" rIns="0" bIns="0" anchor="b">
            <a:noAutofit/>
          </a:bodyPr>
          <a:lstStyle>
            <a:lvl1pPr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607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4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1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39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06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94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8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0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35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04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4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99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20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7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690F-A21D-FB49-8E66-668112A8FC59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2A44A-90E8-C840-8833-64D0132E7F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140E9-7128-7D40-AD5B-E3F07161F8FA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2FF5F-3BDC-CA47-9590-CA9F49282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5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694" r:id="rId12"/>
    <p:sldLayoutId id="2147483934" r:id="rId13"/>
    <p:sldLayoutId id="2147483935" r:id="rId14"/>
    <p:sldLayoutId id="2147483936" r:id="rId15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B37DD-ECE8-47F4-A525-8D86964D34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90253-16F6-411D-8617-B917549C0A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3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Relationship Id="rId1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3699AA5-8476-4502-B89B-4CB7EAD08D2D}"/>
              </a:ext>
            </a:extLst>
          </p:cNvPr>
          <p:cNvSpPr/>
          <p:nvPr/>
        </p:nvSpPr>
        <p:spPr>
          <a:xfrm>
            <a:off x="-1" y="3429000"/>
            <a:ext cx="5942013" cy="342900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0" dirty="0">
                <a:solidFill>
                  <a:srgbClr val="2F5597"/>
                </a:solidFill>
                <a:latin typeface="Calibri" charset="0"/>
                <a:ea typeface="Calibri" charset="0"/>
                <a:cs typeface="Calibri" charset="0"/>
              </a:rPr>
              <a:t>Saqr M. Ereiqat</a:t>
            </a:r>
          </a:p>
          <a:p>
            <a:r>
              <a:rPr lang="en-GB" sz="3360" b="0" dirty="0" err="1">
                <a:solidFill>
                  <a:srgbClr val="2F5597"/>
                </a:solidFill>
                <a:latin typeface="Calibri" charset="0"/>
                <a:ea typeface="Calibri" charset="0"/>
                <a:cs typeface="Calibri" charset="0"/>
              </a:rPr>
              <a:t>BlockChain</a:t>
            </a:r>
            <a:r>
              <a:rPr lang="en-GB" sz="3360" b="0" dirty="0">
                <a:solidFill>
                  <a:srgbClr val="2F5597"/>
                </a:solidFill>
                <a:latin typeface="Calibri" charset="0"/>
                <a:ea typeface="Calibri" charset="0"/>
                <a:cs typeface="Calibri" charset="0"/>
              </a:rPr>
              <a:t> Evangelist</a:t>
            </a:r>
          </a:p>
          <a:p>
            <a:r>
              <a:rPr lang="en-GB" sz="3360" b="0" dirty="0">
                <a:solidFill>
                  <a:srgbClr val="2F5597"/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en-GB" sz="3360" b="0" dirty="0" err="1">
                <a:solidFill>
                  <a:srgbClr val="2F5597"/>
                </a:solidFill>
                <a:latin typeface="Calibri" charset="0"/>
                <a:ea typeface="Calibri" charset="0"/>
                <a:cs typeface="Calibri" charset="0"/>
              </a:rPr>
              <a:t>DxBlockChain</a:t>
            </a:r>
            <a:endParaRPr lang="en-GB" sz="3360" b="0" dirty="0">
              <a:solidFill>
                <a:srgbClr val="2F559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DDDCB3DB-3B67-4082-8525-D8082B41F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-19050"/>
            <a:ext cx="6246812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184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09871"/>
            <a:ext cx="12133553" cy="576769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186244"/>
            <a:ext cx="12199706" cy="5699502"/>
          </a:xfrm>
          <a:prstGeom prst="rect">
            <a:avLst/>
          </a:prstGeom>
        </p:spPr>
      </p:pic>
      <p:cxnSp>
        <p:nvCxnSpPr>
          <p:cNvPr id="1053" name="Straight Connector 1052"/>
          <p:cNvCxnSpPr>
            <a:cxnSpLocks/>
          </p:cNvCxnSpPr>
          <p:nvPr/>
        </p:nvCxnSpPr>
        <p:spPr>
          <a:xfrm flipV="1">
            <a:off x="3014487" y="3743726"/>
            <a:ext cx="429619" cy="252712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 flipH="1" flipV="1">
            <a:off x="5867040" y="3743727"/>
            <a:ext cx="355922" cy="276232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flipH="1">
            <a:off x="8423752" y="3704245"/>
            <a:ext cx="488604" cy="315713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-7707" y="-19564"/>
            <a:ext cx="12207413" cy="1214296"/>
          </a:xfrm>
          <a:prstGeom prst="rect">
            <a:avLst/>
          </a:prstGeom>
          <a:solidFill>
            <a:srgbClr val="2F5597"/>
          </a:solidFill>
          <a:ln>
            <a:solidFill>
              <a:srgbClr val="161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TA Beta"/>
              <a:ea typeface="+mn-ea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470563" y="297657"/>
            <a:ext cx="11557313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Blockchain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is the enabler…</a:t>
            </a:r>
          </a:p>
        </p:txBody>
      </p:sp>
      <p:pic>
        <p:nvPicPr>
          <p:cNvPr id="1048" name="Picture 10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2" y="3302007"/>
            <a:ext cx="3026374" cy="2620448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767" y="2005929"/>
            <a:ext cx="3092951" cy="2671358"/>
          </a:xfrm>
          <a:prstGeom prst="rect">
            <a:avLst/>
          </a:prstGeom>
        </p:spPr>
      </p:pic>
      <p:pic>
        <p:nvPicPr>
          <p:cNvPr id="1050" name="Picture 10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807" y="3215040"/>
            <a:ext cx="3065516" cy="2647663"/>
          </a:xfrm>
          <a:prstGeom prst="rect">
            <a:avLst/>
          </a:prstGeom>
        </p:spPr>
      </p:pic>
      <p:pic>
        <p:nvPicPr>
          <p:cNvPr id="1051" name="Picture 10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590" y="1986481"/>
            <a:ext cx="2971120" cy="25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50" y="0"/>
            <a:ext cx="1218558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918" y="-8"/>
            <a:ext cx="12236920" cy="68580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4919" y="5349466"/>
            <a:ext cx="12256170" cy="1508532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2914" y="5305111"/>
            <a:ext cx="10886172" cy="127157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Visionaries will harness Blockchain to drive radical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70496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75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39443"/>
            <a:ext cx="12192000" cy="5718558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026" name="Picture 2" descr="http://www.santander.com/csgs/StaticBS?blobcol=urldata&amp;blobheadername1=content-type&amp;blobheadername2=Content-Disposition&amp;blobheadername3=appID&amp;blobheadervalue1=image%2Fjpeg&amp;blobheadervalue2=inline%3Bfilename%3D546%5C991%5Cdiversificaciongeoeng.jpg&amp;blobheadervalue3=santander.wc.CFWCSancomQP01&amp;blobkey=id&amp;blobtable=MungoBlobs&amp;blobwhere=1278717834065&amp;ssbinary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37" y="856243"/>
            <a:ext cx="7831838" cy="60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1190719"/>
          </a:xfrm>
          <a:prstGeom prst="rect">
            <a:avLst/>
          </a:prstGeom>
          <a:solidFill>
            <a:srgbClr val="2F5597"/>
          </a:solidFill>
          <a:ln>
            <a:solidFill>
              <a:srgbClr val="161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190832" y="333464"/>
            <a:ext cx="11953460" cy="486287"/>
          </a:xfr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altLang="en-US" sz="3200" b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Banco Santander operates across the globe</a:t>
            </a:r>
          </a:p>
        </p:txBody>
      </p:sp>
      <p:sp>
        <p:nvSpPr>
          <p:cNvPr id="2" name="Elipse 1"/>
          <p:cNvSpPr/>
          <p:nvPr/>
        </p:nvSpPr>
        <p:spPr>
          <a:xfrm>
            <a:off x="1056404" y="1524184"/>
            <a:ext cx="2200464" cy="2200464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193,863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employees</a:t>
            </a:r>
          </a:p>
        </p:txBody>
      </p:sp>
      <p:sp>
        <p:nvSpPr>
          <p:cNvPr id="7" name="Elipse 6"/>
          <p:cNvSpPr/>
          <p:nvPr/>
        </p:nvSpPr>
        <p:spPr>
          <a:xfrm>
            <a:off x="8865919" y="1564006"/>
            <a:ext cx="2200464" cy="2200464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121M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customers</a:t>
            </a:r>
          </a:p>
        </p:txBody>
      </p:sp>
      <p:sp>
        <p:nvSpPr>
          <p:cNvPr id="8" name="Elipse 7"/>
          <p:cNvSpPr/>
          <p:nvPr/>
        </p:nvSpPr>
        <p:spPr>
          <a:xfrm>
            <a:off x="1056404" y="4191091"/>
            <a:ext cx="2200464" cy="2200464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€6.2Bn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profit</a:t>
            </a: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8888243" y="4191091"/>
            <a:ext cx="2200464" cy="2200464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First in 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market cap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Eurozone</a:t>
            </a: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7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139443"/>
            <a:ext cx="12192000" cy="5718558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7" name="Rectangle: Rounded Corners 136"/>
          <p:cNvSpPr/>
          <p:nvPr/>
        </p:nvSpPr>
        <p:spPr>
          <a:xfrm>
            <a:off x="8245093" y="2161697"/>
            <a:ext cx="1452362" cy="20276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5" name="Rectangle: Rounded Corners 114"/>
          <p:cNvSpPr/>
          <p:nvPr/>
        </p:nvSpPr>
        <p:spPr>
          <a:xfrm>
            <a:off x="2324454" y="2161697"/>
            <a:ext cx="1452362" cy="20022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2" name="AutoShape 2" descr="Resultado de imagen de rippl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-8128"/>
            <a:ext cx="12192000" cy="1190719"/>
          </a:xfrm>
          <a:prstGeom prst="rect">
            <a:avLst/>
          </a:prstGeom>
          <a:solidFill>
            <a:srgbClr val="2F5597"/>
          </a:solidFill>
          <a:ln>
            <a:solidFill>
              <a:srgbClr val="161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Hexagon 59"/>
          <p:cNvSpPr/>
          <p:nvPr/>
        </p:nvSpPr>
        <p:spPr>
          <a:xfrm>
            <a:off x="4615724" y="2920846"/>
            <a:ext cx="481864" cy="385000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Hexagon 60"/>
          <p:cNvSpPr/>
          <p:nvPr/>
        </p:nvSpPr>
        <p:spPr>
          <a:xfrm>
            <a:off x="5059952" y="3141435"/>
            <a:ext cx="481864" cy="385000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4" name="Hexagon 63"/>
          <p:cNvSpPr/>
          <p:nvPr/>
        </p:nvSpPr>
        <p:spPr>
          <a:xfrm>
            <a:off x="5840556" y="3498578"/>
            <a:ext cx="481864" cy="385000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Hexagon 66"/>
          <p:cNvSpPr/>
          <p:nvPr/>
        </p:nvSpPr>
        <p:spPr>
          <a:xfrm>
            <a:off x="6630374" y="3132153"/>
            <a:ext cx="481864" cy="385000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Hexagon 68"/>
          <p:cNvSpPr/>
          <p:nvPr/>
        </p:nvSpPr>
        <p:spPr>
          <a:xfrm>
            <a:off x="7076361" y="2911850"/>
            <a:ext cx="481864" cy="385000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0" name="Hexagon 69"/>
          <p:cNvSpPr/>
          <p:nvPr/>
        </p:nvSpPr>
        <p:spPr>
          <a:xfrm>
            <a:off x="7522816" y="3159662"/>
            <a:ext cx="481864" cy="385000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1" name="Hexagon 80"/>
          <p:cNvSpPr/>
          <p:nvPr/>
        </p:nvSpPr>
        <p:spPr>
          <a:xfrm>
            <a:off x="4158297" y="3129800"/>
            <a:ext cx="481864" cy="385000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20" y="2771036"/>
            <a:ext cx="1106984" cy="1085392"/>
          </a:xfrm>
          <a:prstGeom prst="ellipse">
            <a:avLst/>
          </a:prstGeom>
          <a:ln w="47625" cap="rnd">
            <a:solidFill>
              <a:srgbClr val="92D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072" y="2830002"/>
            <a:ext cx="1026860" cy="1044316"/>
          </a:xfrm>
          <a:prstGeom prst="ellipse">
            <a:avLst/>
          </a:prstGeom>
          <a:ln w="38100" cap="rnd">
            <a:solidFill>
              <a:srgbClr val="92D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21" name="279554 Conector recto de flecha"/>
          <p:cNvCxnSpPr>
            <a:cxnSpLocks/>
            <a:stCxn id="70" idx="0"/>
            <a:endCxn id="145" idx="3"/>
          </p:cNvCxnSpPr>
          <p:nvPr/>
        </p:nvCxnSpPr>
        <p:spPr bwMode="auto">
          <a:xfrm>
            <a:off x="8004679" y="3352162"/>
            <a:ext cx="739505" cy="484831"/>
          </a:xfrm>
          <a:prstGeom prst="straightConnector1">
            <a:avLst/>
          </a:prstGeom>
          <a:noFill/>
          <a:ln w="3492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3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46" y="3207670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67" y="3194103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67" y="3210024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26" y="2980767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73" y="3237531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Image result for earth drawi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338" y="3544661"/>
            <a:ext cx="323060" cy="323062"/>
          </a:xfrm>
          <a:prstGeom prst="ellipse">
            <a:avLst/>
          </a:prstGeom>
          <a:ln w="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22 Conector recto de flecha"/>
          <p:cNvCxnSpPr>
            <a:cxnSpLocks/>
            <a:stCxn id="109" idx="6"/>
            <a:endCxn id="31" idx="3"/>
          </p:cNvCxnSpPr>
          <p:nvPr/>
        </p:nvCxnSpPr>
        <p:spPr bwMode="auto">
          <a:xfrm>
            <a:off x="1564504" y="3313732"/>
            <a:ext cx="1222697" cy="6216"/>
          </a:xfrm>
          <a:prstGeom prst="straightConnector1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41" y="2994668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>
            <a:cxnSpLocks/>
            <a:endCxn id="64" idx="4"/>
          </p:cNvCxnSpPr>
          <p:nvPr/>
        </p:nvCxnSpPr>
        <p:spPr>
          <a:xfrm>
            <a:off x="5792080" y="3288145"/>
            <a:ext cx="144726" cy="21043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cxnSpLocks/>
            <a:endCxn id="64" idx="5"/>
          </p:cNvCxnSpPr>
          <p:nvPr/>
        </p:nvCxnSpPr>
        <p:spPr>
          <a:xfrm flipH="1">
            <a:off x="6226170" y="3308732"/>
            <a:ext cx="117478" cy="18984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Hexagon 104"/>
          <p:cNvSpPr/>
          <p:nvPr/>
        </p:nvSpPr>
        <p:spPr>
          <a:xfrm>
            <a:off x="8731516" y="3144104"/>
            <a:ext cx="500291" cy="431336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6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193" y="3220111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ounded Rectangle 1"/>
          <p:cNvSpPr/>
          <p:nvPr/>
        </p:nvSpPr>
        <p:spPr>
          <a:xfrm>
            <a:off x="3188086" y="4726164"/>
            <a:ext cx="5720461" cy="835249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Digital </a:t>
            </a:r>
            <a:r>
              <a:rPr kumimoji="0" lang="es-E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currency</a:t>
            </a:r>
            <a:r>
              <a:rPr kumimoji="0" lang="es-ES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s-E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stored</a:t>
            </a:r>
            <a:r>
              <a:rPr kumimoji="0" lang="es-ES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in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USC </a:t>
            </a:r>
            <a:r>
              <a:rPr kumimoji="0" lang="es-E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pseudo</a:t>
            </a:r>
            <a:r>
              <a:rPr kumimoji="0" lang="es-ES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-central </a:t>
            </a:r>
            <a:r>
              <a:rPr kumimoji="0" lang="es-E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bank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4" name="Picture 2" descr="Image result for earth drawi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43" y="4842221"/>
            <a:ext cx="632501" cy="632503"/>
          </a:xfrm>
          <a:prstGeom prst="ellipse">
            <a:avLst/>
          </a:prstGeom>
          <a:ln w="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2 CuadroTexto"/>
          <p:cNvSpPr txBox="1"/>
          <p:nvPr/>
        </p:nvSpPr>
        <p:spPr bwMode="auto">
          <a:xfrm>
            <a:off x="2324454" y="2161696"/>
            <a:ext cx="1479118" cy="76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483" tIns="42743" rIns="85483" bIns="42743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9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Bank A</a:t>
            </a:r>
          </a:p>
        </p:txBody>
      </p:sp>
      <p:sp>
        <p:nvSpPr>
          <p:cNvPr id="123" name="2 CuadroTexto"/>
          <p:cNvSpPr txBox="1"/>
          <p:nvPr/>
        </p:nvSpPr>
        <p:spPr bwMode="auto">
          <a:xfrm>
            <a:off x="8251313" y="2183115"/>
            <a:ext cx="1479118" cy="6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483" tIns="42743" rIns="85483" bIns="42743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9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Bank B</a:t>
            </a:r>
          </a:p>
        </p:txBody>
      </p:sp>
      <p:sp>
        <p:nvSpPr>
          <p:cNvPr id="53" name="Arrow: Up-Down 52"/>
          <p:cNvSpPr/>
          <p:nvPr/>
        </p:nvSpPr>
        <p:spPr>
          <a:xfrm>
            <a:off x="6023310" y="3873469"/>
            <a:ext cx="134581" cy="833327"/>
          </a:xfrm>
          <a:prstGeom prst="up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28" name="22 Conector recto de flecha"/>
          <p:cNvCxnSpPr>
            <a:cxnSpLocks/>
          </p:cNvCxnSpPr>
          <p:nvPr/>
        </p:nvCxnSpPr>
        <p:spPr bwMode="auto">
          <a:xfrm>
            <a:off x="3287492" y="2830003"/>
            <a:ext cx="852318" cy="484945"/>
          </a:xfrm>
          <a:prstGeom prst="straightConnector1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22 Conector recto de flecha"/>
          <p:cNvCxnSpPr>
            <a:cxnSpLocks/>
            <a:stCxn id="105" idx="0"/>
            <a:endCxn id="110" idx="2"/>
          </p:cNvCxnSpPr>
          <p:nvPr/>
        </p:nvCxnSpPr>
        <p:spPr bwMode="auto">
          <a:xfrm flipV="1">
            <a:off x="9231807" y="3352161"/>
            <a:ext cx="1455265" cy="761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2" name="2 CuadroTexto"/>
          <p:cNvSpPr txBox="1"/>
          <p:nvPr/>
        </p:nvSpPr>
        <p:spPr bwMode="auto">
          <a:xfrm>
            <a:off x="4057443" y="2591111"/>
            <a:ext cx="1479118" cy="27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483" tIns="42743" rIns="85483" bIns="42743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44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Blockchain</a:t>
            </a:r>
            <a:endParaRPr kumimoji="0" lang="en-US" sz="144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2787201" y="3104280"/>
            <a:ext cx="500291" cy="431336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2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91" y="3194176"/>
            <a:ext cx="320260" cy="2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Hexagon 137"/>
          <p:cNvSpPr/>
          <p:nvPr/>
        </p:nvSpPr>
        <p:spPr>
          <a:xfrm>
            <a:off x="2784841" y="2587964"/>
            <a:ext cx="500291" cy="431336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9" name="Hexagon 138"/>
          <p:cNvSpPr/>
          <p:nvPr/>
        </p:nvSpPr>
        <p:spPr>
          <a:xfrm>
            <a:off x="2787201" y="3611434"/>
            <a:ext cx="500291" cy="431336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0" name="Hexagon 139"/>
          <p:cNvSpPr/>
          <p:nvPr/>
        </p:nvSpPr>
        <p:spPr>
          <a:xfrm rot="10800000">
            <a:off x="5494590" y="2920846"/>
            <a:ext cx="481864" cy="385000"/>
          </a:xfrm>
          <a:prstGeom prst="hexagon">
            <a:avLst/>
          </a:prstGeom>
          <a:gradFill flip="none" rotWithShape="1">
            <a:gsLst>
              <a:gs pos="54000">
                <a:srgbClr val="92D050"/>
              </a:gs>
              <a:gs pos="53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4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91" y="2989651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Hexagon 140"/>
          <p:cNvSpPr/>
          <p:nvPr/>
        </p:nvSpPr>
        <p:spPr>
          <a:xfrm rot="10800000">
            <a:off x="6181510" y="2908721"/>
            <a:ext cx="481864" cy="385000"/>
          </a:xfrm>
          <a:prstGeom prst="hexagon">
            <a:avLst/>
          </a:prstGeom>
          <a:gradFill flip="none" rotWithShape="1">
            <a:gsLst>
              <a:gs pos="54000">
                <a:srgbClr val="92D050"/>
              </a:gs>
              <a:gs pos="53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6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36" y="2980046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Hexagon 143"/>
          <p:cNvSpPr/>
          <p:nvPr/>
        </p:nvSpPr>
        <p:spPr>
          <a:xfrm>
            <a:off x="8744184" y="2670633"/>
            <a:ext cx="481864" cy="385000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5" name="Hexagon 144"/>
          <p:cNvSpPr/>
          <p:nvPr/>
        </p:nvSpPr>
        <p:spPr>
          <a:xfrm>
            <a:off x="8744184" y="3644493"/>
            <a:ext cx="481864" cy="385000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8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91" y="2667902"/>
            <a:ext cx="320260" cy="2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8" descr="Image result for chain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603" y="3701975"/>
            <a:ext cx="320260" cy="2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ítulo 1"/>
          <p:cNvSpPr txBox="1">
            <a:spLocks/>
          </p:cNvSpPr>
          <p:nvPr/>
        </p:nvSpPr>
        <p:spPr>
          <a:xfrm>
            <a:off x="603197" y="321623"/>
            <a:ext cx="10459205" cy="416653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121918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2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Example: Utility Settlement Coin transforms transactions</a:t>
            </a:r>
          </a:p>
        </p:txBody>
      </p:sp>
    </p:spTree>
    <p:extLst>
      <p:ext uri="{BB962C8B-B14F-4D97-AF65-F5344CB8AC3E}">
        <p14:creationId xmlns:p14="http://schemas.microsoft.com/office/powerpoint/2010/main" val="83121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634680"/>
            <a:ext cx="12192000" cy="3223321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123742" y="6187503"/>
            <a:ext cx="685298" cy="779717"/>
            <a:chOff x="2672416" y="5690571"/>
            <a:chExt cx="571082" cy="6497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416" y="5690571"/>
              <a:ext cx="571082" cy="64976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 rot="8057976">
              <a:off x="2967589" y="6051662"/>
              <a:ext cx="222069" cy="219160"/>
            </a:xfrm>
            <a:prstGeom prst="rect">
              <a:avLst/>
            </a:prstGeom>
            <a:solidFill>
              <a:srgbClr val="171B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-8128"/>
            <a:ext cx="12192000" cy="1190719"/>
          </a:xfrm>
          <a:prstGeom prst="rect">
            <a:avLst/>
          </a:prstGeom>
          <a:solidFill>
            <a:srgbClr val="2F5597"/>
          </a:solidFill>
          <a:ln>
            <a:solidFill>
              <a:srgbClr val="161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197" y="321623"/>
            <a:ext cx="10459205" cy="4067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charset="0"/>
              </a:rPr>
              <a:t>Example</a:t>
            </a:r>
            <a:r>
              <a:rPr lang="en-US" sz="32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 Securing trust in global trade</a:t>
            </a:r>
          </a:p>
        </p:txBody>
      </p:sp>
      <p:sp>
        <p:nvSpPr>
          <p:cNvPr id="62" name="AutoShape 2" descr="Resultado de imagen de rippl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56" name="Picture 8" descr="Image result for document icon transparent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9" y="4434989"/>
            <a:ext cx="734980" cy="7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2963" y="969663"/>
            <a:ext cx="12192000" cy="2736691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3" name="Picture 6" descr="Image result for ship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99" y="2754843"/>
            <a:ext cx="939568" cy="9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result for ship icon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38" y="2754843"/>
            <a:ext cx="939568" cy="9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46489" y="4040056"/>
            <a:ext cx="121920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exagon 26"/>
          <p:cNvSpPr/>
          <p:nvPr/>
        </p:nvSpPr>
        <p:spPr>
          <a:xfrm>
            <a:off x="336178" y="3788343"/>
            <a:ext cx="549281" cy="483042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1756531" y="3782973"/>
            <a:ext cx="549281" cy="483042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1" name="Hexagon 40"/>
          <p:cNvSpPr/>
          <p:nvPr/>
        </p:nvSpPr>
        <p:spPr>
          <a:xfrm>
            <a:off x="3206899" y="3788343"/>
            <a:ext cx="549281" cy="483042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4767174" y="3778693"/>
            <a:ext cx="549281" cy="483042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6517006" y="3797581"/>
            <a:ext cx="549281" cy="483042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Hexagon 43"/>
          <p:cNvSpPr/>
          <p:nvPr/>
        </p:nvSpPr>
        <p:spPr>
          <a:xfrm>
            <a:off x="8657311" y="3789968"/>
            <a:ext cx="549281" cy="483042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Hexagon 44"/>
          <p:cNvSpPr/>
          <p:nvPr/>
        </p:nvSpPr>
        <p:spPr>
          <a:xfrm>
            <a:off x="9898620" y="3797581"/>
            <a:ext cx="549281" cy="483042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11207120" y="3797581"/>
            <a:ext cx="549281" cy="483042"/>
          </a:xfrm>
          <a:prstGeom prst="hex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62" name="Picture 14" descr="Image result for skyline transpar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1" y="2191073"/>
            <a:ext cx="3852416" cy="14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lorry icon wh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78" y="2865004"/>
            <a:ext cx="829406" cy="8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lorry icon wh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75" y="2865004"/>
            <a:ext cx="829406" cy="8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skyline transparent duba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1"/>
          <a:stretch/>
        </p:blipFill>
        <p:spPr bwMode="auto">
          <a:xfrm>
            <a:off x="7423356" y="872573"/>
            <a:ext cx="4768645" cy="27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lorry icon wh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191" y="2865004"/>
            <a:ext cx="829406" cy="8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lorry icon wh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11" y="2865004"/>
            <a:ext cx="829406" cy="8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Image result for document icon transparent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23" y="4433955"/>
            <a:ext cx="734980" cy="7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Image result for document icon transparent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837" y="4415495"/>
            <a:ext cx="734980" cy="7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Image result for document icon transparent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79" y="4406555"/>
            <a:ext cx="734980" cy="7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Image result for document icon transparent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95" y="4401100"/>
            <a:ext cx="734980" cy="7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Image result for document icon transparent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510" y="4451685"/>
            <a:ext cx="734980" cy="7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Image result for document icon transparent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59" y="4446359"/>
            <a:ext cx="734980" cy="7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Image result for document icon transparent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765" y="4429001"/>
            <a:ext cx="734980" cy="7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091" y="5302387"/>
            <a:ext cx="1077614" cy="738666"/>
          </a:xfrm>
          <a:prstGeom prst="rect">
            <a:avLst/>
          </a:prstGeom>
        </p:spPr>
        <p:txBody>
          <a:bodyPr wrap="square" lIns="0" tIns="45721" rIns="0" bIns="45721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Exporter &amp; Exporters Bank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492362" y="5298784"/>
            <a:ext cx="1077614" cy="523222"/>
          </a:xfrm>
          <a:prstGeom prst="rect">
            <a:avLst/>
          </a:prstGeom>
        </p:spPr>
        <p:txBody>
          <a:bodyPr wrap="square" lIns="0" tIns="45721" rIns="0" bIns="45721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Freight Forwarder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936519" y="5302895"/>
            <a:ext cx="1077614" cy="523222"/>
          </a:xfrm>
          <a:prstGeom prst="rect">
            <a:avLst/>
          </a:prstGeom>
        </p:spPr>
        <p:txBody>
          <a:bodyPr wrap="square" lIns="0" tIns="45721" rIns="0" bIns="45721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Port Exit &amp; Customs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933866" y="5280863"/>
            <a:ext cx="1077614" cy="307779"/>
          </a:xfrm>
          <a:prstGeom prst="rect">
            <a:avLst/>
          </a:prstGeom>
        </p:spPr>
        <p:txBody>
          <a:bodyPr wrap="square" lIns="0" tIns="45721" rIns="0" bIns="45721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Importer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536861" y="5317084"/>
            <a:ext cx="1077614" cy="523222"/>
          </a:xfrm>
          <a:prstGeom prst="rect">
            <a:avLst/>
          </a:prstGeom>
        </p:spPr>
        <p:txBody>
          <a:bodyPr wrap="square" lIns="0" tIns="45721" rIns="0" bIns="45721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Ocean 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Carrier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269363" y="5307016"/>
            <a:ext cx="1077614" cy="523222"/>
          </a:xfrm>
          <a:prstGeom prst="rect">
            <a:avLst/>
          </a:prstGeom>
        </p:spPr>
        <p:txBody>
          <a:bodyPr wrap="square" lIns="0" tIns="45721" rIns="0" bIns="45721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Port of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Entry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462772" y="5302386"/>
            <a:ext cx="1077614" cy="523222"/>
          </a:xfrm>
          <a:prstGeom prst="rect">
            <a:avLst/>
          </a:prstGeom>
        </p:spPr>
        <p:txBody>
          <a:bodyPr wrap="square" lIns="0" tIns="45721" rIns="0" bIns="45721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Import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Customs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710053" y="5280862"/>
            <a:ext cx="1077614" cy="523222"/>
          </a:xfrm>
          <a:prstGeom prst="rect">
            <a:avLst/>
          </a:prstGeom>
        </p:spPr>
        <p:txBody>
          <a:bodyPr wrap="square" lIns="0" tIns="45721" rIns="0" bIns="45721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Importers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Bank</a:t>
            </a:r>
          </a:p>
        </p:txBody>
      </p:sp>
      <p:pic>
        <p:nvPicPr>
          <p:cNvPr id="2066" name="Picture 18" descr="Image result for chain icon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7" y="3910274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8" descr="Image result for chain icon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90" y="3907490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8" descr="Image result for chain icon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47" y="3907490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8" descr="Image result for chain icon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33" y="3891198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8" descr="Image result for chain icon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1" y="3907490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8" descr="Image result for chain icon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272" y="3925429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8" descr="Image result for chain icon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579" y="3937986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8" descr="Image result for chain icon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963" y="3937986"/>
            <a:ext cx="281360" cy="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96031" y="1393800"/>
            <a:ext cx="6799940" cy="669370"/>
            <a:chOff x="1960213" y="1161501"/>
            <a:chExt cx="5666617" cy="557809"/>
          </a:xfrm>
        </p:grpSpPr>
        <p:sp>
          <p:nvSpPr>
            <p:cNvPr id="68" name="TextBox 67"/>
            <p:cNvSpPr txBox="1"/>
            <p:nvPr/>
          </p:nvSpPr>
          <p:spPr>
            <a:xfrm>
              <a:off x="1960213" y="1180699"/>
              <a:ext cx="1281280" cy="538611"/>
            </a:xfrm>
            <a:prstGeom prst="rect">
              <a:avLst/>
            </a:prstGeom>
          </p:spPr>
          <p:txBody>
            <a:bodyPr wrap="square" lIns="0" tIns="45721" rIns="0" bIns="45721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Automated Administration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435037" y="1161501"/>
              <a:ext cx="898012" cy="538611"/>
            </a:xfrm>
            <a:prstGeom prst="rect">
              <a:avLst/>
            </a:prstGeom>
          </p:spPr>
          <p:txBody>
            <a:bodyPr wrap="square" lIns="0" tIns="45721" rIns="0" bIns="45721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Real-time</a:t>
              </a:r>
            </a:p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Tracking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525155" y="1161501"/>
              <a:ext cx="1101675" cy="538611"/>
            </a:xfrm>
            <a:prstGeom prst="rect">
              <a:avLst/>
            </a:prstGeom>
          </p:spPr>
          <p:txBody>
            <a:bodyPr wrap="square" lIns="0" tIns="45721" rIns="0" bIns="45721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Smooth Logistics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963522" y="1161501"/>
              <a:ext cx="1101675" cy="538611"/>
            </a:xfrm>
            <a:prstGeom prst="rect">
              <a:avLst/>
            </a:prstGeom>
          </p:spPr>
          <p:txBody>
            <a:bodyPr wrap="square" lIns="0" tIns="45721" rIns="0" bIns="45721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Tamper Proof</a:t>
              </a:r>
            </a:p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Documents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74" y="6046349"/>
            <a:ext cx="585523" cy="440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51" y="5989217"/>
            <a:ext cx="1075334" cy="262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" y="5972385"/>
            <a:ext cx="1077613" cy="296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45" y="6046348"/>
            <a:ext cx="1075334" cy="1755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15" y="5897292"/>
            <a:ext cx="400420" cy="4184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494955" y="5897292"/>
            <a:ext cx="436171" cy="418486"/>
            <a:chOff x="-1992289" y="739676"/>
            <a:chExt cx="2432304" cy="2286302"/>
          </a:xfrm>
        </p:grpSpPr>
        <p:sp>
          <p:nvSpPr>
            <p:cNvPr id="15" name="Rectangle 14"/>
            <p:cNvSpPr/>
            <p:nvPr/>
          </p:nvSpPr>
          <p:spPr>
            <a:xfrm>
              <a:off x="-1992289" y="739676"/>
              <a:ext cx="243230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89855" y="739676"/>
              <a:ext cx="2429870" cy="2286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1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8128"/>
            <a:ext cx="12192000" cy="1190719"/>
          </a:xfrm>
          <a:prstGeom prst="rect">
            <a:avLst/>
          </a:prstGeom>
          <a:solidFill>
            <a:srgbClr val="2F5597"/>
          </a:solidFill>
          <a:ln>
            <a:solidFill>
              <a:srgbClr val="161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197" y="321623"/>
            <a:ext cx="10459205" cy="416653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List of Use Cases Goes On and On ….</a:t>
            </a:r>
          </a:p>
        </p:txBody>
      </p:sp>
      <p:sp>
        <p:nvSpPr>
          <p:cNvPr id="62" name="AutoShape 2" descr="Resultado de imagen de rippl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b="31500"/>
          <a:stretch/>
        </p:blipFill>
        <p:spPr>
          <a:xfrm>
            <a:off x="1314450" y="1182591"/>
            <a:ext cx="9121140" cy="558274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07040" y="6306235"/>
            <a:ext cx="17564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https://letstalkpayments.com/</a:t>
            </a:r>
          </a:p>
          <a:p>
            <a:r>
              <a:rPr lang="en-US" sz="900" dirty="0"/>
              <a:t>an-overview-of-blockchain-technology/</a:t>
            </a:r>
          </a:p>
        </p:txBody>
      </p:sp>
    </p:spTree>
    <p:extLst>
      <p:ext uri="{BB962C8B-B14F-4D97-AF65-F5344CB8AC3E}">
        <p14:creationId xmlns:p14="http://schemas.microsoft.com/office/powerpoint/2010/main" val="4114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737" t="15413" r="10131"/>
          <a:stretch/>
        </p:blipFill>
        <p:spPr>
          <a:xfrm>
            <a:off x="2422358" y="2"/>
            <a:ext cx="9769642" cy="6857999"/>
          </a:xfrm>
          <a:prstGeom prst="rect">
            <a:avLst/>
          </a:prstGeom>
        </p:spPr>
      </p:pic>
      <p:pic>
        <p:nvPicPr>
          <p:cNvPr id="1026" name="Picture 2" descr="Image result for transparent map mar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24" y="0"/>
            <a:ext cx="1870052" cy="187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"/>
            <a:ext cx="3528652" cy="6857999"/>
          </a:xfrm>
          <a:prstGeom prst="rect">
            <a:avLst/>
          </a:prstGeom>
          <a:solidFill>
            <a:srgbClr val="2F5597"/>
          </a:solidFill>
          <a:ln>
            <a:solidFill>
              <a:srgbClr val="161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4497" y="2265604"/>
            <a:ext cx="2699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First movers will set the vision for the world!</a:t>
            </a:r>
          </a:p>
        </p:txBody>
      </p:sp>
    </p:spTree>
    <p:extLst>
      <p:ext uri="{BB962C8B-B14F-4D97-AF65-F5344CB8AC3E}">
        <p14:creationId xmlns:p14="http://schemas.microsoft.com/office/powerpoint/2010/main" val="423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Thank You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0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79EB6A-2CA5-45BD-8E9C-BD60FFFB92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03BC6D1-4CA9-4ED6-925C-A859776FD2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0B18E0-8AEB-410A-B806-A9DEF197F1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6F8CF-6202-4E8D-A184-0CACA0E39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22"/>
          <a:stretch/>
        </p:blipFill>
        <p:spPr>
          <a:xfrm>
            <a:off x="0" y="240792"/>
            <a:ext cx="12192000" cy="63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139443"/>
            <a:ext cx="12192000" cy="5718558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2" name="AutoShape 2" descr="Resultado de imagen de rippl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-8128"/>
            <a:ext cx="12192000" cy="1190719"/>
          </a:xfrm>
          <a:prstGeom prst="rect">
            <a:avLst/>
          </a:prstGeom>
          <a:solidFill>
            <a:srgbClr val="2F5597"/>
          </a:solidFill>
          <a:ln>
            <a:solidFill>
              <a:srgbClr val="161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Título 1"/>
          <p:cNvSpPr txBox="1">
            <a:spLocks/>
          </p:cNvSpPr>
          <p:nvPr/>
        </p:nvSpPr>
        <p:spPr>
          <a:xfrm>
            <a:off x="603197" y="321623"/>
            <a:ext cx="10459205" cy="416653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121918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2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One Year Ago – Cryptocurrencies</a:t>
            </a:r>
            <a:endParaRPr lang="en-US" sz="32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1CD74-3EE9-4FCE-8678-4264EEE95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7"/>
          <a:stretch/>
        </p:blipFill>
        <p:spPr>
          <a:xfrm>
            <a:off x="0" y="1869757"/>
            <a:ext cx="4286630" cy="4035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0696D-8726-46B2-975F-83BF58E63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886" y="1869757"/>
            <a:ext cx="7770114" cy="40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139443"/>
            <a:ext cx="12192000" cy="5718558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2" name="AutoShape 2" descr="Resultado de imagen de rippl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-8128"/>
            <a:ext cx="12192000" cy="1190719"/>
          </a:xfrm>
          <a:prstGeom prst="rect">
            <a:avLst/>
          </a:prstGeom>
          <a:solidFill>
            <a:srgbClr val="2F5597"/>
          </a:solidFill>
          <a:ln>
            <a:solidFill>
              <a:srgbClr val="161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Título 1"/>
          <p:cNvSpPr txBox="1">
            <a:spLocks/>
          </p:cNvSpPr>
          <p:nvPr/>
        </p:nvSpPr>
        <p:spPr>
          <a:xfrm>
            <a:off x="603197" y="321623"/>
            <a:ext cx="10459205" cy="416653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121918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2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Blockchain for enterprise</a:t>
            </a:r>
            <a:endParaRPr lang="en-US" sz="32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 descr="A close up of a basketball hoop&#10;&#10;Description generated with high confidence">
            <a:extLst>
              <a:ext uri="{FF2B5EF4-FFF2-40B4-BE49-F238E27FC236}">
                <a16:creationId xmlns:a16="http://schemas.microsoft.com/office/drawing/2014/main" id="{C90B74CB-B19F-4D5A-B2B4-5508C295F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2270014"/>
            <a:ext cx="8741664" cy="2658535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58946A6-0D1C-4BB2-980C-9DB5B39747D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87434" y="1381837"/>
            <a:ext cx="2495609" cy="1426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936680-F26F-46F9-B006-79DF43B44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607704"/>
            <a:ext cx="2758313" cy="1769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EB737F23-A163-4F56-BD8E-DAEF20C2E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076" y="5191483"/>
            <a:ext cx="3071996" cy="1581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B7972B-FD87-46E8-9468-E7B639FAC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75" y="5267391"/>
            <a:ext cx="4514750" cy="1407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536F35-DEC6-4CA7-B502-010805966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6464" y="3251805"/>
            <a:ext cx="2983812" cy="1676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68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utoShape 2" descr="Resultado de imagen de rippl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-8128"/>
            <a:ext cx="12192000" cy="1190719"/>
          </a:xfrm>
          <a:prstGeom prst="rect">
            <a:avLst/>
          </a:prstGeom>
          <a:solidFill>
            <a:srgbClr val="2F5597"/>
          </a:solidFill>
          <a:ln>
            <a:solidFill>
              <a:srgbClr val="161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Título 1"/>
          <p:cNvSpPr txBox="1">
            <a:spLocks/>
          </p:cNvSpPr>
          <p:nvPr/>
        </p:nvSpPr>
        <p:spPr>
          <a:xfrm>
            <a:off x="603197" y="321623"/>
            <a:ext cx="10459205" cy="416653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121918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2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Information is exploding</a:t>
            </a:r>
            <a:endParaRPr lang="en-US" sz="32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44E72DF-6D2B-4836-90DE-A243C71590BB}"/>
              </a:ext>
            </a:extLst>
          </p:cNvPr>
          <p:cNvSpPr>
            <a:spLocks/>
          </p:cNvSpPr>
          <p:nvPr/>
        </p:nvSpPr>
        <p:spPr bwMode="auto">
          <a:xfrm>
            <a:off x="851501" y="3529103"/>
            <a:ext cx="10203895" cy="419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667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pSp>
        <p:nvGrpSpPr>
          <p:cNvPr id="10" name="Group 48">
            <a:extLst>
              <a:ext uri="{FF2B5EF4-FFF2-40B4-BE49-F238E27FC236}">
                <a16:creationId xmlns:a16="http://schemas.microsoft.com/office/drawing/2014/main" id="{721F9E8F-EEEA-4173-925F-6CADD2375758}"/>
              </a:ext>
            </a:extLst>
          </p:cNvPr>
          <p:cNvGrpSpPr>
            <a:grpSpLocks/>
          </p:cNvGrpSpPr>
          <p:nvPr/>
        </p:nvGrpSpPr>
        <p:grpSpPr bwMode="auto">
          <a:xfrm>
            <a:off x="0" y="3352801"/>
            <a:ext cx="12192000" cy="1217774"/>
            <a:chOff x="0" y="5668772"/>
            <a:chExt cx="9144000" cy="1036828"/>
          </a:xfrm>
        </p:grpSpPr>
        <p:pic>
          <p:nvPicPr>
            <p:cNvPr id="12" name="Picture 41" descr="G4.png">
              <a:extLst>
                <a:ext uri="{FF2B5EF4-FFF2-40B4-BE49-F238E27FC236}">
                  <a16:creationId xmlns:a16="http://schemas.microsoft.com/office/drawing/2014/main" id="{E736E164-0F06-419B-AA4B-7DBC2CA8E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3107" r="2235"/>
            <a:stretch>
              <a:fillRect/>
            </a:stretch>
          </p:blipFill>
          <p:spPr bwMode="auto">
            <a:xfrm>
              <a:off x="0" y="5668772"/>
              <a:ext cx="9144000" cy="1036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98">
              <a:extLst>
                <a:ext uri="{FF2B5EF4-FFF2-40B4-BE49-F238E27FC236}">
                  <a16:creationId xmlns:a16="http://schemas.microsoft.com/office/drawing/2014/main" id="{A41AF8E0-5A27-4308-B4C7-49A4A32A4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735" y="6023506"/>
              <a:ext cx="7610621" cy="358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133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Internet traffic growth in 24 months: from 49 exabytes to 75 exabytes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F7F1D24-5DC2-4BB2-8E81-34589E006130}"/>
              </a:ext>
            </a:extLst>
          </p:cNvPr>
          <p:cNvSpPr/>
          <p:nvPr/>
        </p:nvSpPr>
        <p:spPr bwMode="auto">
          <a:xfrm>
            <a:off x="1682621" y="4439485"/>
            <a:ext cx="8861721" cy="697052"/>
          </a:xfrm>
          <a:prstGeom prst="rect">
            <a:avLst/>
          </a:prstGeom>
        </p:spPr>
        <p:txBody>
          <a:bodyPr wrap="none" lIns="68580" tIns="34291" rIns="68580" bIns="34291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533" kern="0" spc="37" dirty="0">
                <a:ln w="13500">
                  <a:solidFill>
                    <a:srgbClr val="00B9E4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accent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44,000,000,000,000,000,000,000</a:t>
            </a:r>
          </a:p>
        </p:txBody>
      </p:sp>
      <p:sp>
        <p:nvSpPr>
          <p:cNvPr id="15" name="Freeform 68">
            <a:extLst>
              <a:ext uri="{FF2B5EF4-FFF2-40B4-BE49-F238E27FC236}">
                <a16:creationId xmlns:a16="http://schemas.microsoft.com/office/drawing/2014/main" id="{62EF8328-B6F7-4EAC-9F67-8B7CE30C84D9}"/>
              </a:ext>
            </a:extLst>
          </p:cNvPr>
          <p:cNvSpPr/>
          <p:nvPr/>
        </p:nvSpPr>
        <p:spPr bwMode="auto">
          <a:xfrm>
            <a:off x="3256323" y="5258276"/>
            <a:ext cx="210788" cy="457200"/>
          </a:xfrm>
          <a:custGeom>
            <a:avLst/>
            <a:gdLst>
              <a:gd name="connsiteX0" fmla="*/ 0 w 403762"/>
              <a:gd name="connsiteY0" fmla="*/ 0 h 902524"/>
              <a:gd name="connsiteX1" fmla="*/ 11876 w 403762"/>
              <a:gd name="connsiteY1" fmla="*/ 902524 h 902524"/>
              <a:gd name="connsiteX2" fmla="*/ 403762 w 403762"/>
              <a:gd name="connsiteY2" fmla="*/ 902524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762" h="902524">
                <a:moveTo>
                  <a:pt x="0" y="0"/>
                </a:moveTo>
                <a:lnTo>
                  <a:pt x="11876" y="902524"/>
                </a:lnTo>
                <a:lnTo>
                  <a:pt x="403762" y="902524"/>
                </a:lnTo>
              </a:path>
            </a:pathLst>
          </a:custGeom>
          <a:noFill/>
          <a:ln w="12700" cap="flat" cmpd="sng" algn="ctr">
            <a:solidFill>
              <a:srgbClr val="61CE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US" sz="24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  <a:sym typeface="Arial" pitchFamily="-107" charset="0"/>
            </a:endParaRPr>
          </a:p>
        </p:txBody>
      </p:sp>
      <p:sp>
        <p:nvSpPr>
          <p:cNvPr id="16" name="Freeform 69">
            <a:extLst>
              <a:ext uri="{FF2B5EF4-FFF2-40B4-BE49-F238E27FC236}">
                <a16:creationId xmlns:a16="http://schemas.microsoft.com/office/drawing/2014/main" id="{FFDBC520-A709-4B55-B17C-F2511FDC0E21}"/>
              </a:ext>
            </a:extLst>
          </p:cNvPr>
          <p:cNvSpPr/>
          <p:nvPr/>
        </p:nvSpPr>
        <p:spPr bwMode="auto">
          <a:xfrm>
            <a:off x="4399323" y="5258276"/>
            <a:ext cx="210788" cy="457200"/>
          </a:xfrm>
          <a:custGeom>
            <a:avLst/>
            <a:gdLst>
              <a:gd name="connsiteX0" fmla="*/ 0 w 403762"/>
              <a:gd name="connsiteY0" fmla="*/ 0 h 902524"/>
              <a:gd name="connsiteX1" fmla="*/ 11876 w 403762"/>
              <a:gd name="connsiteY1" fmla="*/ 902524 h 902524"/>
              <a:gd name="connsiteX2" fmla="*/ 403762 w 403762"/>
              <a:gd name="connsiteY2" fmla="*/ 902524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762" h="902524">
                <a:moveTo>
                  <a:pt x="0" y="0"/>
                </a:moveTo>
                <a:lnTo>
                  <a:pt x="11876" y="902524"/>
                </a:lnTo>
                <a:lnTo>
                  <a:pt x="403762" y="902524"/>
                </a:lnTo>
              </a:path>
            </a:pathLst>
          </a:custGeom>
          <a:noFill/>
          <a:ln w="12700" cap="flat" cmpd="sng" algn="ctr">
            <a:solidFill>
              <a:srgbClr val="61CE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US" sz="24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  <a:sym typeface="Arial" pitchFamily="-107" charset="0"/>
            </a:endParaRPr>
          </a:p>
        </p:txBody>
      </p:sp>
      <p:sp>
        <p:nvSpPr>
          <p:cNvPr id="17" name="Freeform 70">
            <a:extLst>
              <a:ext uri="{FF2B5EF4-FFF2-40B4-BE49-F238E27FC236}">
                <a16:creationId xmlns:a16="http://schemas.microsoft.com/office/drawing/2014/main" id="{FFBFC5A4-22E2-44C1-9EED-0F9FD3807802}"/>
              </a:ext>
            </a:extLst>
          </p:cNvPr>
          <p:cNvSpPr/>
          <p:nvPr/>
        </p:nvSpPr>
        <p:spPr bwMode="auto">
          <a:xfrm>
            <a:off x="5542323" y="5258276"/>
            <a:ext cx="210788" cy="457200"/>
          </a:xfrm>
          <a:custGeom>
            <a:avLst/>
            <a:gdLst>
              <a:gd name="connsiteX0" fmla="*/ 0 w 403762"/>
              <a:gd name="connsiteY0" fmla="*/ 0 h 902524"/>
              <a:gd name="connsiteX1" fmla="*/ 11876 w 403762"/>
              <a:gd name="connsiteY1" fmla="*/ 902524 h 902524"/>
              <a:gd name="connsiteX2" fmla="*/ 403762 w 403762"/>
              <a:gd name="connsiteY2" fmla="*/ 902524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762" h="902524">
                <a:moveTo>
                  <a:pt x="0" y="0"/>
                </a:moveTo>
                <a:lnTo>
                  <a:pt x="11876" y="902524"/>
                </a:lnTo>
                <a:lnTo>
                  <a:pt x="403762" y="902524"/>
                </a:lnTo>
              </a:path>
            </a:pathLst>
          </a:custGeom>
          <a:noFill/>
          <a:ln w="12700" cap="flat" cmpd="sng" algn="ctr">
            <a:solidFill>
              <a:srgbClr val="61CE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US" sz="24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  <a:sym typeface="Arial" pitchFamily="-107" charset="0"/>
            </a:endParaRPr>
          </a:p>
        </p:txBody>
      </p:sp>
      <p:sp>
        <p:nvSpPr>
          <p:cNvPr id="18" name="Freeform 71">
            <a:extLst>
              <a:ext uri="{FF2B5EF4-FFF2-40B4-BE49-F238E27FC236}">
                <a16:creationId xmlns:a16="http://schemas.microsoft.com/office/drawing/2014/main" id="{04AC3C30-36F2-41B3-8F03-F4F5DF8D4FAB}"/>
              </a:ext>
            </a:extLst>
          </p:cNvPr>
          <p:cNvSpPr/>
          <p:nvPr/>
        </p:nvSpPr>
        <p:spPr bwMode="auto">
          <a:xfrm>
            <a:off x="6676418" y="5258276"/>
            <a:ext cx="210788" cy="457200"/>
          </a:xfrm>
          <a:custGeom>
            <a:avLst/>
            <a:gdLst>
              <a:gd name="connsiteX0" fmla="*/ 0 w 403762"/>
              <a:gd name="connsiteY0" fmla="*/ 0 h 902524"/>
              <a:gd name="connsiteX1" fmla="*/ 11876 w 403762"/>
              <a:gd name="connsiteY1" fmla="*/ 902524 h 902524"/>
              <a:gd name="connsiteX2" fmla="*/ 403762 w 403762"/>
              <a:gd name="connsiteY2" fmla="*/ 902524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762" h="902524">
                <a:moveTo>
                  <a:pt x="0" y="0"/>
                </a:moveTo>
                <a:lnTo>
                  <a:pt x="11876" y="902524"/>
                </a:lnTo>
                <a:lnTo>
                  <a:pt x="403762" y="902524"/>
                </a:lnTo>
              </a:path>
            </a:pathLst>
          </a:custGeom>
          <a:noFill/>
          <a:ln w="12700" cap="flat" cmpd="sng" algn="ctr">
            <a:solidFill>
              <a:srgbClr val="61CE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US" sz="24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  <a:sym typeface="Arial" pitchFamily="-107" charset="0"/>
            </a:endParaRPr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79383881-DF77-4928-BD8C-92AC4D14F1B1}"/>
              </a:ext>
            </a:extLst>
          </p:cNvPr>
          <p:cNvSpPr/>
          <p:nvPr/>
        </p:nvSpPr>
        <p:spPr bwMode="auto">
          <a:xfrm>
            <a:off x="7810511" y="5258276"/>
            <a:ext cx="210788" cy="457200"/>
          </a:xfrm>
          <a:custGeom>
            <a:avLst/>
            <a:gdLst>
              <a:gd name="connsiteX0" fmla="*/ 0 w 403762"/>
              <a:gd name="connsiteY0" fmla="*/ 0 h 902524"/>
              <a:gd name="connsiteX1" fmla="*/ 11876 w 403762"/>
              <a:gd name="connsiteY1" fmla="*/ 902524 h 902524"/>
              <a:gd name="connsiteX2" fmla="*/ 403762 w 403762"/>
              <a:gd name="connsiteY2" fmla="*/ 902524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762" h="902524">
                <a:moveTo>
                  <a:pt x="0" y="0"/>
                </a:moveTo>
                <a:lnTo>
                  <a:pt x="11876" y="902524"/>
                </a:lnTo>
                <a:lnTo>
                  <a:pt x="403762" y="902524"/>
                </a:lnTo>
              </a:path>
            </a:pathLst>
          </a:custGeom>
          <a:noFill/>
          <a:ln w="12700" cap="flat" cmpd="sng" algn="ctr">
            <a:solidFill>
              <a:srgbClr val="61CE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US" sz="24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  <a:sym typeface="Arial" pitchFamily="-107" charset="0"/>
            </a:endParaRPr>
          </a:p>
        </p:txBody>
      </p:sp>
      <p:sp>
        <p:nvSpPr>
          <p:cNvPr id="20" name="Freeform 73">
            <a:extLst>
              <a:ext uri="{FF2B5EF4-FFF2-40B4-BE49-F238E27FC236}">
                <a16:creationId xmlns:a16="http://schemas.microsoft.com/office/drawing/2014/main" id="{F49F989B-E183-4DF6-A29E-4A8DE426F389}"/>
              </a:ext>
            </a:extLst>
          </p:cNvPr>
          <p:cNvSpPr/>
          <p:nvPr/>
        </p:nvSpPr>
        <p:spPr bwMode="auto">
          <a:xfrm>
            <a:off x="8944605" y="5258276"/>
            <a:ext cx="210788" cy="457200"/>
          </a:xfrm>
          <a:custGeom>
            <a:avLst/>
            <a:gdLst>
              <a:gd name="connsiteX0" fmla="*/ 0 w 403762"/>
              <a:gd name="connsiteY0" fmla="*/ 0 h 902524"/>
              <a:gd name="connsiteX1" fmla="*/ 11876 w 403762"/>
              <a:gd name="connsiteY1" fmla="*/ 902524 h 902524"/>
              <a:gd name="connsiteX2" fmla="*/ 403762 w 403762"/>
              <a:gd name="connsiteY2" fmla="*/ 902524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762" h="902524">
                <a:moveTo>
                  <a:pt x="0" y="0"/>
                </a:moveTo>
                <a:lnTo>
                  <a:pt x="11876" y="902524"/>
                </a:lnTo>
                <a:lnTo>
                  <a:pt x="403762" y="902524"/>
                </a:lnTo>
              </a:path>
            </a:pathLst>
          </a:custGeom>
          <a:noFill/>
          <a:ln w="12700" cap="flat" cmpd="sng" algn="ctr">
            <a:solidFill>
              <a:srgbClr val="61CE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US" sz="24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  <a:sym typeface="Arial" pitchFamily="-107" charset="0"/>
            </a:endParaRPr>
          </a:p>
        </p:txBody>
      </p:sp>
      <p:sp>
        <p:nvSpPr>
          <p:cNvPr id="21" name="Freeform 74">
            <a:extLst>
              <a:ext uri="{FF2B5EF4-FFF2-40B4-BE49-F238E27FC236}">
                <a16:creationId xmlns:a16="http://schemas.microsoft.com/office/drawing/2014/main" id="{4D0F7505-4F10-4C92-A6B8-E14F9D13BB3B}"/>
              </a:ext>
            </a:extLst>
          </p:cNvPr>
          <p:cNvSpPr/>
          <p:nvPr/>
        </p:nvSpPr>
        <p:spPr bwMode="auto">
          <a:xfrm>
            <a:off x="10051974" y="5258276"/>
            <a:ext cx="210788" cy="457200"/>
          </a:xfrm>
          <a:custGeom>
            <a:avLst/>
            <a:gdLst>
              <a:gd name="connsiteX0" fmla="*/ 0 w 403762"/>
              <a:gd name="connsiteY0" fmla="*/ 0 h 902524"/>
              <a:gd name="connsiteX1" fmla="*/ 11876 w 403762"/>
              <a:gd name="connsiteY1" fmla="*/ 902524 h 902524"/>
              <a:gd name="connsiteX2" fmla="*/ 403762 w 403762"/>
              <a:gd name="connsiteY2" fmla="*/ 902524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762" h="902524">
                <a:moveTo>
                  <a:pt x="0" y="0"/>
                </a:moveTo>
                <a:lnTo>
                  <a:pt x="11876" y="902524"/>
                </a:lnTo>
                <a:lnTo>
                  <a:pt x="403762" y="902524"/>
                </a:lnTo>
              </a:path>
            </a:pathLst>
          </a:custGeom>
          <a:noFill/>
          <a:ln w="12700" cap="flat" cmpd="sng" algn="ctr">
            <a:solidFill>
              <a:srgbClr val="61CE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US" sz="24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  <a:sym typeface="Arial" pitchFamily="-107" charset="0"/>
            </a:endParaRPr>
          </a:p>
        </p:txBody>
      </p:sp>
      <p:grpSp>
        <p:nvGrpSpPr>
          <p:cNvPr id="22" name="Group 94">
            <a:extLst>
              <a:ext uri="{FF2B5EF4-FFF2-40B4-BE49-F238E27FC236}">
                <a16:creationId xmlns:a16="http://schemas.microsoft.com/office/drawing/2014/main" id="{42340FA4-3101-4D12-846F-36C9D0D6E7A8}"/>
              </a:ext>
            </a:extLst>
          </p:cNvPr>
          <p:cNvGrpSpPr/>
          <p:nvPr/>
        </p:nvGrpSpPr>
        <p:grpSpPr>
          <a:xfrm>
            <a:off x="7696379" y="5029678"/>
            <a:ext cx="205740" cy="205740"/>
            <a:chOff x="10261828" y="2286000"/>
            <a:chExt cx="274320" cy="27432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016125-7199-4E69-AB4C-0E7316209A81}"/>
                </a:ext>
              </a:extLst>
            </p:cNvPr>
            <p:cNvSpPr/>
            <p:nvPr/>
          </p:nvSpPr>
          <p:spPr bwMode="auto">
            <a:xfrm>
              <a:off x="10261828" y="2286000"/>
              <a:ext cx="274320" cy="274320"/>
            </a:xfrm>
            <a:prstGeom prst="ellipse">
              <a:avLst/>
            </a:prstGeom>
            <a:solidFill>
              <a:srgbClr val="61CEC9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13AACD7-3FEE-42B5-BBAF-C6E053F72F07}"/>
                </a:ext>
              </a:extLst>
            </p:cNvPr>
            <p:cNvSpPr/>
            <p:nvPr/>
          </p:nvSpPr>
          <p:spPr bwMode="auto">
            <a:xfrm>
              <a:off x="10316692" y="2340864"/>
              <a:ext cx="164592" cy="164592"/>
            </a:xfrm>
            <a:prstGeom prst="ellipse">
              <a:avLst/>
            </a:prstGeom>
            <a:solidFill>
              <a:srgbClr val="61CE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</p:grpSp>
      <p:grpSp>
        <p:nvGrpSpPr>
          <p:cNvPr id="25" name="Group 95">
            <a:extLst>
              <a:ext uri="{FF2B5EF4-FFF2-40B4-BE49-F238E27FC236}">
                <a16:creationId xmlns:a16="http://schemas.microsoft.com/office/drawing/2014/main" id="{8FEF146A-7BD2-46A3-8FB0-49932DA25CA0}"/>
              </a:ext>
            </a:extLst>
          </p:cNvPr>
          <p:cNvGrpSpPr/>
          <p:nvPr/>
        </p:nvGrpSpPr>
        <p:grpSpPr>
          <a:xfrm>
            <a:off x="8839211" y="5029678"/>
            <a:ext cx="205740" cy="205740"/>
            <a:chOff x="11785600" y="2286000"/>
            <a:chExt cx="274320" cy="27432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1B5769A-C4F1-48E9-839C-ABDC4039AD2F}"/>
                </a:ext>
              </a:extLst>
            </p:cNvPr>
            <p:cNvSpPr/>
            <p:nvPr/>
          </p:nvSpPr>
          <p:spPr bwMode="auto">
            <a:xfrm>
              <a:off x="11785600" y="2286000"/>
              <a:ext cx="274320" cy="274320"/>
            </a:xfrm>
            <a:prstGeom prst="ellipse">
              <a:avLst/>
            </a:prstGeom>
            <a:solidFill>
              <a:srgbClr val="61CEC9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592BEDD-8889-4516-A621-958265B42EBE}"/>
                </a:ext>
              </a:extLst>
            </p:cNvPr>
            <p:cNvSpPr/>
            <p:nvPr/>
          </p:nvSpPr>
          <p:spPr bwMode="auto">
            <a:xfrm>
              <a:off x="11840464" y="2340864"/>
              <a:ext cx="164592" cy="164592"/>
            </a:xfrm>
            <a:prstGeom prst="ellipse">
              <a:avLst/>
            </a:prstGeom>
            <a:solidFill>
              <a:srgbClr val="61CE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</p:grpSp>
      <p:grpSp>
        <p:nvGrpSpPr>
          <p:cNvPr id="28" name="Group 96">
            <a:extLst>
              <a:ext uri="{FF2B5EF4-FFF2-40B4-BE49-F238E27FC236}">
                <a16:creationId xmlns:a16="http://schemas.microsoft.com/office/drawing/2014/main" id="{6EE301D3-2E2E-4FFA-9660-B5F2AE82FD0F}"/>
              </a:ext>
            </a:extLst>
          </p:cNvPr>
          <p:cNvGrpSpPr/>
          <p:nvPr/>
        </p:nvGrpSpPr>
        <p:grpSpPr>
          <a:xfrm>
            <a:off x="9955313" y="5029678"/>
            <a:ext cx="205740" cy="205740"/>
            <a:chOff x="13273747" y="2286000"/>
            <a:chExt cx="274320" cy="27432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3A94294-8BF4-4C52-AE14-9D56DB13D5E1}"/>
                </a:ext>
              </a:extLst>
            </p:cNvPr>
            <p:cNvSpPr/>
            <p:nvPr/>
          </p:nvSpPr>
          <p:spPr bwMode="auto">
            <a:xfrm>
              <a:off x="13328611" y="2340864"/>
              <a:ext cx="164592" cy="164592"/>
            </a:xfrm>
            <a:prstGeom prst="ellipse">
              <a:avLst/>
            </a:prstGeom>
            <a:solidFill>
              <a:srgbClr val="61CE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A6F528D-EA4C-46B2-9EE0-2BDE66BE759D}"/>
                </a:ext>
              </a:extLst>
            </p:cNvPr>
            <p:cNvSpPr/>
            <p:nvPr/>
          </p:nvSpPr>
          <p:spPr bwMode="auto">
            <a:xfrm>
              <a:off x="13273747" y="2286000"/>
              <a:ext cx="274320" cy="274320"/>
            </a:xfrm>
            <a:prstGeom prst="ellipse">
              <a:avLst/>
            </a:prstGeom>
            <a:solidFill>
              <a:srgbClr val="61CEC9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</p:grpSp>
      <p:grpSp>
        <p:nvGrpSpPr>
          <p:cNvPr id="31" name="Group 93">
            <a:extLst>
              <a:ext uri="{FF2B5EF4-FFF2-40B4-BE49-F238E27FC236}">
                <a16:creationId xmlns:a16="http://schemas.microsoft.com/office/drawing/2014/main" id="{C64442E4-1053-44A7-B08F-069AD1B0BC25}"/>
              </a:ext>
            </a:extLst>
          </p:cNvPr>
          <p:cNvGrpSpPr/>
          <p:nvPr/>
        </p:nvGrpSpPr>
        <p:grpSpPr>
          <a:xfrm>
            <a:off x="6562457" y="5029678"/>
            <a:ext cx="205740" cy="205740"/>
            <a:chOff x="8749931" y="2286000"/>
            <a:chExt cx="274320" cy="27432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76E7F9B-A6CB-4D54-BA51-BD7582A344B4}"/>
                </a:ext>
              </a:extLst>
            </p:cNvPr>
            <p:cNvSpPr/>
            <p:nvPr/>
          </p:nvSpPr>
          <p:spPr bwMode="auto">
            <a:xfrm>
              <a:off x="8749931" y="2286000"/>
              <a:ext cx="274320" cy="274320"/>
            </a:xfrm>
            <a:prstGeom prst="ellipse">
              <a:avLst/>
            </a:prstGeom>
            <a:solidFill>
              <a:srgbClr val="61CEC9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9DEBEA8-78C9-4574-A39B-52EA29C1FA06}"/>
                </a:ext>
              </a:extLst>
            </p:cNvPr>
            <p:cNvSpPr/>
            <p:nvPr/>
          </p:nvSpPr>
          <p:spPr bwMode="auto">
            <a:xfrm>
              <a:off x="8804795" y="2340864"/>
              <a:ext cx="164592" cy="164592"/>
            </a:xfrm>
            <a:prstGeom prst="ellipse">
              <a:avLst/>
            </a:prstGeom>
            <a:solidFill>
              <a:srgbClr val="61CE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</p:grpSp>
      <p:grpSp>
        <p:nvGrpSpPr>
          <p:cNvPr id="34" name="Group 92">
            <a:extLst>
              <a:ext uri="{FF2B5EF4-FFF2-40B4-BE49-F238E27FC236}">
                <a16:creationId xmlns:a16="http://schemas.microsoft.com/office/drawing/2014/main" id="{0339016F-B368-41C1-8F04-0CE66E1DC1FD}"/>
              </a:ext>
            </a:extLst>
          </p:cNvPr>
          <p:cNvGrpSpPr/>
          <p:nvPr/>
        </p:nvGrpSpPr>
        <p:grpSpPr>
          <a:xfrm>
            <a:off x="5428529" y="5029678"/>
            <a:ext cx="205740" cy="205740"/>
            <a:chOff x="7238034" y="2286000"/>
            <a:chExt cx="274320" cy="27432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570C5C-86F0-4183-915E-BF741EF53C32}"/>
                </a:ext>
              </a:extLst>
            </p:cNvPr>
            <p:cNvSpPr/>
            <p:nvPr/>
          </p:nvSpPr>
          <p:spPr bwMode="auto">
            <a:xfrm>
              <a:off x="7238034" y="2286000"/>
              <a:ext cx="274320" cy="274320"/>
            </a:xfrm>
            <a:prstGeom prst="ellipse">
              <a:avLst/>
            </a:prstGeom>
            <a:solidFill>
              <a:srgbClr val="61CEC9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02F7081-C11A-406D-8EA1-300C89896A9A}"/>
                </a:ext>
              </a:extLst>
            </p:cNvPr>
            <p:cNvSpPr/>
            <p:nvPr/>
          </p:nvSpPr>
          <p:spPr bwMode="auto">
            <a:xfrm>
              <a:off x="7292898" y="2340864"/>
              <a:ext cx="164592" cy="164592"/>
            </a:xfrm>
            <a:prstGeom prst="ellipse">
              <a:avLst/>
            </a:prstGeom>
            <a:solidFill>
              <a:srgbClr val="61CE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</p:grpSp>
      <p:grpSp>
        <p:nvGrpSpPr>
          <p:cNvPr id="37" name="Group 91">
            <a:extLst>
              <a:ext uri="{FF2B5EF4-FFF2-40B4-BE49-F238E27FC236}">
                <a16:creationId xmlns:a16="http://schemas.microsoft.com/office/drawing/2014/main" id="{1E34686B-8EA0-4A91-AB27-0775AB34E32A}"/>
              </a:ext>
            </a:extLst>
          </p:cNvPr>
          <p:cNvGrpSpPr/>
          <p:nvPr/>
        </p:nvGrpSpPr>
        <p:grpSpPr>
          <a:xfrm>
            <a:off x="4294607" y="5029678"/>
            <a:ext cx="205740" cy="205740"/>
            <a:chOff x="5726137" y="2286000"/>
            <a:chExt cx="274320" cy="27432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D2B1DB7-B32F-4567-A06B-B5D08FA55B32}"/>
                </a:ext>
              </a:extLst>
            </p:cNvPr>
            <p:cNvSpPr/>
            <p:nvPr/>
          </p:nvSpPr>
          <p:spPr bwMode="auto">
            <a:xfrm>
              <a:off x="5726137" y="2286000"/>
              <a:ext cx="274320" cy="274320"/>
            </a:xfrm>
            <a:prstGeom prst="ellipse">
              <a:avLst/>
            </a:prstGeom>
            <a:solidFill>
              <a:srgbClr val="61CEC9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B1551C4-EDDA-469F-818A-78D6953F08D8}"/>
                </a:ext>
              </a:extLst>
            </p:cNvPr>
            <p:cNvSpPr/>
            <p:nvPr/>
          </p:nvSpPr>
          <p:spPr bwMode="auto">
            <a:xfrm>
              <a:off x="5781001" y="2340864"/>
              <a:ext cx="164592" cy="164592"/>
            </a:xfrm>
            <a:prstGeom prst="ellipse">
              <a:avLst/>
            </a:prstGeom>
            <a:solidFill>
              <a:srgbClr val="61CE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</p:grpSp>
      <p:grpSp>
        <p:nvGrpSpPr>
          <p:cNvPr id="40" name="Group 80">
            <a:extLst>
              <a:ext uri="{FF2B5EF4-FFF2-40B4-BE49-F238E27FC236}">
                <a16:creationId xmlns:a16="http://schemas.microsoft.com/office/drawing/2014/main" id="{25089DF3-265B-4421-BFD0-8DC03E74744A}"/>
              </a:ext>
            </a:extLst>
          </p:cNvPr>
          <p:cNvGrpSpPr/>
          <p:nvPr/>
        </p:nvGrpSpPr>
        <p:grpSpPr>
          <a:xfrm>
            <a:off x="3160683" y="5029678"/>
            <a:ext cx="205740" cy="205740"/>
            <a:chOff x="4214240" y="2286000"/>
            <a:chExt cx="274320" cy="2743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8CCDE7F-28D5-4DE5-A444-EC8D85B0D068}"/>
                </a:ext>
              </a:extLst>
            </p:cNvPr>
            <p:cNvSpPr/>
            <p:nvPr/>
          </p:nvSpPr>
          <p:spPr bwMode="auto">
            <a:xfrm>
              <a:off x="4214240" y="2286000"/>
              <a:ext cx="274320" cy="274320"/>
            </a:xfrm>
            <a:prstGeom prst="ellipse">
              <a:avLst/>
            </a:prstGeom>
            <a:solidFill>
              <a:srgbClr val="61CEC9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F0D33A8-ED8E-4745-A47F-E2F80905DD4F}"/>
                </a:ext>
              </a:extLst>
            </p:cNvPr>
            <p:cNvSpPr/>
            <p:nvPr/>
          </p:nvSpPr>
          <p:spPr bwMode="auto">
            <a:xfrm>
              <a:off x="4269104" y="2340864"/>
              <a:ext cx="164592" cy="164592"/>
            </a:xfrm>
            <a:prstGeom prst="ellipse">
              <a:avLst/>
            </a:prstGeom>
            <a:solidFill>
              <a:srgbClr val="61CE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</p:grpSp>
      <p:sp>
        <p:nvSpPr>
          <p:cNvPr id="45" name="Rectangle 5">
            <a:extLst>
              <a:ext uri="{FF2B5EF4-FFF2-40B4-BE49-F238E27FC236}">
                <a16:creationId xmlns:a16="http://schemas.microsoft.com/office/drawing/2014/main" id="{BE0600CF-5721-4EE3-9281-B46DD54FF90F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7863090" y="5939325"/>
            <a:ext cx="1428549" cy="387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85" tIns="37473" rIns="76285" bIns="37473">
            <a:prstTxWarp prst="textNoShape">
              <a:avLst/>
            </a:prstTxWarp>
            <a:spAutoFit/>
          </a:bodyPr>
          <a:lstStyle/>
          <a:p>
            <a:pPr defTabSz="771506"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133" kern="0" dirty="0">
                <a:latin typeface="Helvetica Neue Thin" charset="0"/>
                <a:ea typeface="Helvetica Neue Thin" charset="0"/>
                <a:cs typeface="Helvetica Neue Thin" charset="0"/>
              </a:rPr>
              <a:t>Megabyte</a:t>
            </a: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AB77A746-6E90-434D-BC10-E8FE646F460D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6711972" y="5939325"/>
            <a:ext cx="1428549" cy="387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85" tIns="37473" rIns="76285" bIns="37473">
            <a:prstTxWarp prst="textNoShape">
              <a:avLst/>
            </a:prstTxWarp>
            <a:spAutoFit/>
          </a:bodyPr>
          <a:lstStyle/>
          <a:p>
            <a:pPr defTabSz="771506"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133" kern="0" dirty="0">
                <a:latin typeface="Helvetica Neue Thin" charset="0"/>
                <a:ea typeface="Helvetica Neue Thin" charset="0"/>
                <a:cs typeface="Helvetica Neue Thin" charset="0"/>
              </a:rPr>
              <a:t>Gigabyte</a:t>
            </a:r>
          </a:p>
        </p:txBody>
      </p:sp>
      <p:sp>
        <p:nvSpPr>
          <p:cNvPr id="47" name="Rectangle 7">
            <a:extLst>
              <a:ext uri="{FF2B5EF4-FFF2-40B4-BE49-F238E27FC236}">
                <a16:creationId xmlns:a16="http://schemas.microsoft.com/office/drawing/2014/main" id="{D6D908DC-03E1-45A5-BB63-8FDA50969711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596482" y="5939325"/>
            <a:ext cx="1428549" cy="387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85" tIns="37473" rIns="76285" bIns="37473">
            <a:prstTxWarp prst="textNoShape">
              <a:avLst/>
            </a:prstTxWarp>
            <a:spAutoFit/>
          </a:bodyPr>
          <a:lstStyle/>
          <a:p>
            <a:pPr defTabSz="771506"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133" kern="0" dirty="0">
                <a:latin typeface="Helvetica Neue Thin" charset="0"/>
                <a:ea typeface="Helvetica Neue Thin" charset="0"/>
                <a:cs typeface="Helvetica Neue Thin" charset="0"/>
              </a:rPr>
              <a:t>Terabyte</a:t>
            </a:r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29820240-F586-4CDE-8F8D-931AC87AEC60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4507630" y="5921536"/>
            <a:ext cx="1339636" cy="387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85" tIns="37473" rIns="76285" bIns="37473">
            <a:prstTxWarp prst="textNoShape">
              <a:avLst/>
            </a:prstTxWarp>
            <a:spAutoFit/>
          </a:bodyPr>
          <a:lstStyle/>
          <a:p>
            <a:pPr defTabSz="771506"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133" kern="0" dirty="0">
                <a:latin typeface="Helvetica Neue Thin" charset="0"/>
                <a:ea typeface="Helvetica Neue Thin" charset="0"/>
                <a:cs typeface="Helvetica Neue Thin" charset="0"/>
              </a:rPr>
              <a:t>Petabyte</a:t>
            </a:r>
          </a:p>
        </p:txBody>
      </p:sp>
      <p:sp>
        <p:nvSpPr>
          <p:cNvPr id="49" name="Rectangle 9">
            <a:extLst>
              <a:ext uri="{FF2B5EF4-FFF2-40B4-BE49-F238E27FC236}">
                <a16:creationId xmlns:a16="http://schemas.microsoft.com/office/drawing/2014/main" id="{0A2E3186-B97D-4540-BCA5-F9AB5890E662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327641" y="5981841"/>
            <a:ext cx="1432996" cy="387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85" tIns="37473" rIns="76285" bIns="37473">
            <a:prstTxWarp prst="textNoShape">
              <a:avLst/>
            </a:prstTxWarp>
            <a:spAutoFit/>
          </a:bodyPr>
          <a:lstStyle/>
          <a:p>
            <a:pPr defTabSz="771506"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133" kern="0" dirty="0">
                <a:latin typeface="Helvetica Neue Thin" charset="0"/>
                <a:ea typeface="Helvetica Neue Thin" charset="0"/>
                <a:cs typeface="Helvetica Neue Thin" charset="0"/>
              </a:rPr>
              <a:t>Exabyte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48F38C34-659F-4A89-8156-823FFB178853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8994918" y="5940373"/>
            <a:ext cx="1431513" cy="387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85" tIns="37473" rIns="76285" bIns="37473">
            <a:prstTxWarp prst="textNoShape">
              <a:avLst/>
            </a:prstTxWarp>
            <a:spAutoFit/>
          </a:bodyPr>
          <a:lstStyle/>
          <a:p>
            <a:pPr defTabSz="771506"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133" kern="0" dirty="0">
                <a:latin typeface="Helvetica Neue Thin" charset="0"/>
                <a:ea typeface="Helvetica Neue Thin" charset="0"/>
                <a:cs typeface="Helvetica Neue Thin" charset="0"/>
              </a:rPr>
              <a:t>Kilobyte</a:t>
            </a:r>
          </a:p>
        </p:txBody>
      </p:sp>
      <p:grpSp>
        <p:nvGrpSpPr>
          <p:cNvPr id="52" name="Group 83">
            <a:extLst>
              <a:ext uri="{FF2B5EF4-FFF2-40B4-BE49-F238E27FC236}">
                <a16:creationId xmlns:a16="http://schemas.microsoft.com/office/drawing/2014/main" id="{649FC718-BE39-4599-BF82-D596EBF513C6}"/>
              </a:ext>
            </a:extLst>
          </p:cNvPr>
          <p:cNvGrpSpPr/>
          <p:nvPr/>
        </p:nvGrpSpPr>
        <p:grpSpPr>
          <a:xfrm>
            <a:off x="2033165" y="5029678"/>
            <a:ext cx="205740" cy="205740"/>
            <a:chOff x="4214240" y="2286000"/>
            <a:chExt cx="274320" cy="27432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72DBA74-9E70-4766-8FF8-43D4E978323C}"/>
                </a:ext>
              </a:extLst>
            </p:cNvPr>
            <p:cNvSpPr/>
            <p:nvPr/>
          </p:nvSpPr>
          <p:spPr bwMode="auto">
            <a:xfrm>
              <a:off x="4214240" y="2286000"/>
              <a:ext cx="274320" cy="274320"/>
            </a:xfrm>
            <a:prstGeom prst="ellipse">
              <a:avLst/>
            </a:prstGeom>
            <a:solidFill>
              <a:srgbClr val="61CEC9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1D11CE-95F4-4B12-80DA-40E42C859829}"/>
                </a:ext>
              </a:extLst>
            </p:cNvPr>
            <p:cNvSpPr/>
            <p:nvPr/>
          </p:nvSpPr>
          <p:spPr bwMode="auto">
            <a:xfrm>
              <a:off x="4269104" y="2340864"/>
              <a:ext cx="164592" cy="164592"/>
            </a:xfrm>
            <a:prstGeom prst="ellipse">
              <a:avLst/>
            </a:prstGeom>
            <a:solidFill>
              <a:srgbClr val="61CE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Helvetica Neue Thin" charset="0"/>
                <a:ea typeface="Helvetica Neue Thin" charset="0"/>
                <a:cs typeface="Helvetica Neue Thin" charset="0"/>
              </a:endParaRPr>
            </a:p>
          </p:txBody>
        </p:sp>
      </p:grpSp>
      <p:sp>
        <p:nvSpPr>
          <p:cNvPr id="55" name="Freeform 105">
            <a:extLst>
              <a:ext uri="{FF2B5EF4-FFF2-40B4-BE49-F238E27FC236}">
                <a16:creationId xmlns:a16="http://schemas.microsoft.com/office/drawing/2014/main" id="{D9AB2F00-E764-4751-9F77-4F20D8247DE1}"/>
              </a:ext>
            </a:extLst>
          </p:cNvPr>
          <p:cNvSpPr/>
          <p:nvPr/>
        </p:nvSpPr>
        <p:spPr bwMode="auto">
          <a:xfrm>
            <a:off x="2133833" y="5258276"/>
            <a:ext cx="210788" cy="457200"/>
          </a:xfrm>
          <a:custGeom>
            <a:avLst/>
            <a:gdLst>
              <a:gd name="connsiteX0" fmla="*/ 0 w 403762"/>
              <a:gd name="connsiteY0" fmla="*/ 0 h 902524"/>
              <a:gd name="connsiteX1" fmla="*/ 11876 w 403762"/>
              <a:gd name="connsiteY1" fmla="*/ 902524 h 902524"/>
              <a:gd name="connsiteX2" fmla="*/ 403762 w 403762"/>
              <a:gd name="connsiteY2" fmla="*/ 902524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762" h="902524">
                <a:moveTo>
                  <a:pt x="0" y="0"/>
                </a:moveTo>
                <a:lnTo>
                  <a:pt x="11876" y="902524"/>
                </a:lnTo>
                <a:lnTo>
                  <a:pt x="403762" y="902524"/>
                </a:lnTo>
              </a:path>
            </a:pathLst>
          </a:custGeom>
          <a:noFill/>
          <a:ln w="12700" cap="flat" cmpd="sng" algn="ctr">
            <a:solidFill>
              <a:srgbClr val="61CE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US" sz="2400" dirty="0">
              <a:solidFill>
                <a:srgbClr val="FFFFFF"/>
              </a:solidFill>
              <a:latin typeface="Helvetica Neue Thin" charset="0"/>
              <a:ea typeface="Helvetica Neue Thin" charset="0"/>
              <a:cs typeface="Helvetica Neue Thin" charset="0"/>
              <a:sym typeface="Arial" pitchFamily="-107" charset="0"/>
            </a:endParaRPr>
          </a:p>
        </p:txBody>
      </p:sp>
      <p:sp>
        <p:nvSpPr>
          <p:cNvPr id="56" name="Rectangle 9">
            <a:extLst>
              <a:ext uri="{FF2B5EF4-FFF2-40B4-BE49-F238E27FC236}">
                <a16:creationId xmlns:a16="http://schemas.microsoft.com/office/drawing/2014/main" id="{BB56069D-4A25-434C-8DF2-68228D142289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205154" y="5981840"/>
            <a:ext cx="1432996" cy="387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85" tIns="37473" rIns="76285" bIns="37473">
            <a:prstTxWarp prst="textNoShape">
              <a:avLst/>
            </a:prstTxWarp>
            <a:spAutoFit/>
          </a:bodyPr>
          <a:lstStyle/>
          <a:p>
            <a:pPr defTabSz="771506"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133" kern="0" dirty="0">
                <a:solidFill>
                  <a:srgbClr val="FFC000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Zettabyte</a:t>
            </a:r>
          </a:p>
        </p:txBody>
      </p:sp>
      <p:sp>
        <p:nvSpPr>
          <p:cNvPr id="57" name="Rectangle 17">
            <a:extLst>
              <a:ext uri="{FF2B5EF4-FFF2-40B4-BE49-F238E27FC236}">
                <a16:creationId xmlns:a16="http://schemas.microsoft.com/office/drawing/2014/main" id="{1D23C3DC-EB7C-44F5-8E03-8237AD679835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10016054" y="5917546"/>
            <a:ext cx="1432996" cy="387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6285" tIns="37473" rIns="76285" bIns="37473">
            <a:prstTxWarp prst="textNoShape">
              <a:avLst/>
            </a:prstTxWarp>
            <a:spAutoFit/>
          </a:bodyPr>
          <a:lstStyle/>
          <a:p>
            <a:pPr defTabSz="771506"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133" kern="0" dirty="0">
                <a:latin typeface="Helvetica Neue Thin" charset="0"/>
                <a:ea typeface="Helvetica Neue Thin" charset="0"/>
                <a:cs typeface="Helvetica Neue Thin" charset="0"/>
              </a:rPr>
              <a:t>Byte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AEC0F4-85F1-4FA6-A1AF-2DF45BA4F3C0}"/>
              </a:ext>
            </a:extLst>
          </p:cNvPr>
          <p:cNvSpPr txBox="1"/>
          <p:nvPr/>
        </p:nvSpPr>
        <p:spPr>
          <a:xfrm>
            <a:off x="368300" y="4546600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 Neue Thin" charset="0"/>
                <a:ea typeface="Helvetica Neue Thin" charset="0"/>
                <a:cs typeface="Helvetica Neue Thin" charset="0"/>
              </a:rPr>
              <a:t>By 2020</a:t>
            </a:r>
          </a:p>
        </p:txBody>
      </p:sp>
      <p:sp>
        <p:nvSpPr>
          <p:cNvPr id="59" name="TextBox 98">
            <a:extLst>
              <a:ext uri="{FF2B5EF4-FFF2-40B4-BE49-F238E27FC236}">
                <a16:creationId xmlns:a16="http://schemas.microsoft.com/office/drawing/2014/main" id="{9FEE751C-0D3A-4F90-A7BE-EE48C4A5C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706" y="1757645"/>
            <a:ext cx="773430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CA" sz="2000" dirty="0">
                <a:latin typeface="Helvetica Neue Thin" charset="0"/>
                <a:ea typeface="Helvetica Neue Thin" charset="0"/>
                <a:cs typeface="Helvetica Neue Thin" charset="0"/>
              </a:rPr>
              <a:t>“There was five </a:t>
            </a:r>
            <a:r>
              <a:rPr lang="en-CA" sz="2000" u="sng" dirty="0">
                <a:latin typeface="Helvetica Neue Thin" charset="0"/>
                <a:ea typeface="Helvetica Neue Thin" charset="0"/>
                <a:cs typeface="Helvetica Neue Thin" charset="0"/>
              </a:rPr>
              <a:t>exabytes</a:t>
            </a:r>
            <a:r>
              <a:rPr lang="en-CA" sz="2000" dirty="0">
                <a:latin typeface="Helvetica Neue Thin" charset="0"/>
                <a:ea typeface="Helvetica Neue Thin" charset="0"/>
                <a:cs typeface="Helvetica Neue Thin" charset="0"/>
              </a:rPr>
              <a:t> of information created between the dawn of civilization through 2003, but that much information is now created every two days, and the pace is increasing”. </a:t>
            </a:r>
          </a:p>
          <a:p>
            <a:pPr marL="0" lvl="1" algn="ctr"/>
            <a:r>
              <a:rPr lang="en-CA" sz="2000" i="1" dirty="0">
                <a:latin typeface="Helvetica Neue Thin" charset="0"/>
                <a:ea typeface="Helvetica Neue Thin" charset="0"/>
                <a:cs typeface="Helvetica Neue Thin" charset="0"/>
              </a:rPr>
              <a:t>Eric Schmidt, former CEO of Google, 2010</a:t>
            </a:r>
          </a:p>
        </p:txBody>
      </p:sp>
    </p:spTree>
    <p:extLst>
      <p:ext uri="{BB962C8B-B14F-4D97-AF65-F5344CB8AC3E}">
        <p14:creationId xmlns:p14="http://schemas.microsoft.com/office/powerpoint/2010/main" val="417222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80669" y="-164023"/>
            <a:ext cx="12568508" cy="70332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8317" y="-48996"/>
            <a:ext cx="8040148" cy="1492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21" b="1" dirty="0">
                <a:solidFill>
                  <a:schemeClr val="bg1"/>
                </a:solidFill>
              </a:rPr>
              <a:t>DATA IS </a:t>
            </a:r>
          </a:p>
          <a:p>
            <a:r>
              <a:rPr lang="en-US" sz="3275" b="1" dirty="0">
                <a:solidFill>
                  <a:schemeClr val="bg1"/>
                </a:solidFill>
              </a:rPr>
              <a:t>THE NEW OIL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6" y="2593783"/>
            <a:ext cx="9595809" cy="35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is blockcha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7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7707" y="-19564"/>
            <a:ext cx="12207413" cy="12142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TA Beta"/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0177" y="-19565"/>
            <a:ext cx="12212177" cy="152809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TA Beta"/>
              <a:ea typeface="+mn-ea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309634" y="122325"/>
            <a:ext cx="11882366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Government challenges are escalating, the status quo is unsustainable…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590" y="1332678"/>
            <a:ext cx="3818124" cy="2629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1333809"/>
            <a:ext cx="4322591" cy="2634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059" y="3961714"/>
            <a:ext cx="3848864" cy="29101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0714" y="1332677"/>
            <a:ext cx="4051286" cy="2629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1923" y="3968756"/>
            <a:ext cx="4060255" cy="288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176" y="3961714"/>
            <a:ext cx="4342768" cy="2896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89" y="1318828"/>
            <a:ext cx="12212178" cy="55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482" t="9091" r="16893" b="-1"/>
          <a:stretch/>
        </p:blipFill>
        <p:spPr>
          <a:xfrm>
            <a:off x="5086667" y="13"/>
            <a:ext cx="7097488" cy="68579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Freeform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charset="0"/>
              <a:cs typeface="Calibri" charset="0"/>
            </a:endParaRPr>
          </a:p>
        </p:txBody>
      </p:sp>
      <p:sp>
        <p:nvSpPr>
          <p:cNvPr id="11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402" y="1526355"/>
            <a:ext cx="5359404" cy="34288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Calibri" charset="0"/>
              </a:rPr>
              <a:t>Blockchain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Calibri" charset="0"/>
              </a:rPr>
              <a:t>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Calibri" charset="0"/>
              </a:rPr>
              <a:t>will revolutionize 21c public service delivery the way the Internet revolutionized 20c communication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5573" y="1650387"/>
            <a:ext cx="5225062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Calibri" charset="0"/>
              </a:rPr>
              <a:t>Blockchain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31367</TotalTime>
  <Words>244</Words>
  <Application>Microsoft Office PowerPoint</Application>
  <PresentationFormat>Widescreen</PresentationFormat>
  <Paragraphs>79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Helv</vt:lpstr>
      <vt:lpstr>Helvetica Neue Thin</vt:lpstr>
      <vt:lpstr>RTA Beta</vt:lpstr>
      <vt:lpstr>RTABeta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Banco Santander operates across the globe</vt:lpstr>
      <vt:lpstr>PowerPoint Presentation</vt:lpstr>
      <vt:lpstr>Example: Securing trust in global trade</vt:lpstr>
      <vt:lpstr>List of Use Cases Goes On and On ….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 with Saqr Ereiqat</dc:title>
  <dc:creator>Saqr Ereiqat</dc:creator>
  <cp:keywords>blockchain</cp:keywords>
  <cp:lastModifiedBy>SAQR EREIQAT</cp:lastModifiedBy>
  <cp:revision>1460</cp:revision>
  <cp:lastPrinted>2016-10-03T13:18:54Z</cp:lastPrinted>
  <dcterms:created xsi:type="dcterms:W3CDTF">2016-09-20T13:27:08Z</dcterms:created>
  <dcterms:modified xsi:type="dcterms:W3CDTF">2017-12-06T15:57:05Z</dcterms:modified>
</cp:coreProperties>
</file>